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5" r:id="rId4"/>
  </p:sldMasterIdLst>
  <p:notesMasterIdLst>
    <p:notesMasterId r:id="rId17"/>
  </p:notesMasterIdLst>
  <p:handoutMasterIdLst>
    <p:handoutMasterId r:id="rId18"/>
  </p:handoutMasterIdLst>
  <p:sldIdLst>
    <p:sldId id="259" r:id="rId5"/>
    <p:sldId id="335" r:id="rId6"/>
    <p:sldId id="356" r:id="rId7"/>
    <p:sldId id="357" r:id="rId8"/>
    <p:sldId id="362" r:id="rId9"/>
    <p:sldId id="358" r:id="rId10"/>
    <p:sldId id="366" r:id="rId11"/>
    <p:sldId id="361" r:id="rId12"/>
    <p:sldId id="364" r:id="rId13"/>
    <p:sldId id="359" r:id="rId14"/>
    <p:sldId id="365" r:id="rId15"/>
    <p:sldId id="360" r:id="rId1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0" userDrawn="1">
          <p15:clr>
            <a:srgbClr val="A4A3A4"/>
          </p15:clr>
        </p15:guide>
        <p15:guide id="2" orient="horz" pos="934" userDrawn="1">
          <p15:clr>
            <a:srgbClr val="A4A3A4"/>
          </p15:clr>
        </p15:guide>
        <p15:guide id="3" orient="horz" pos="749" userDrawn="1">
          <p15:clr>
            <a:srgbClr val="A4A3A4"/>
          </p15:clr>
        </p15:guide>
        <p15:guide id="4" orient="horz" pos="3888" userDrawn="1">
          <p15:clr>
            <a:srgbClr val="A4A3A4"/>
          </p15:clr>
        </p15:guide>
        <p15:guide id="5" orient="horz" pos="2160" userDrawn="1">
          <p15:clr>
            <a:srgbClr val="A4A3A4"/>
          </p15:clr>
        </p15:guide>
        <p15:guide id="6" pos="240" userDrawn="1">
          <p15:clr>
            <a:srgbClr val="A4A3A4"/>
          </p15:clr>
        </p15:guide>
        <p15:guide id="7" pos="432" userDrawn="1">
          <p15:clr>
            <a:srgbClr val="A4A3A4"/>
          </p15:clr>
        </p15:guide>
        <p15:guide id="9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2928">
          <p15:clr>
            <a:srgbClr val="A4A3A4"/>
          </p15:clr>
        </p15:guide>
        <p15:guide id="4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umar, Akansha" initials="KA" lastIdx="2" clrIdx="0">
    <p:extLst>
      <p:ext uri="{19B8F6BF-5375-455C-9EA6-DF929625EA0E}">
        <p15:presenceInfo xmlns:p15="http://schemas.microsoft.com/office/powerpoint/2012/main" userId="S-1-5-21-1004336348-1123561945-1417001333-22554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A20"/>
    <a:srgbClr val="FF9900"/>
    <a:srgbClr val="808C12"/>
    <a:srgbClr val="FF9797"/>
    <a:srgbClr val="0066FF"/>
    <a:srgbClr val="CC6600"/>
    <a:srgbClr val="006600"/>
    <a:srgbClr val="99CCFF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11" autoAdjust="0"/>
    <p:restoredTop sz="91631" autoAdjust="0"/>
  </p:normalViewPr>
  <p:slideViewPr>
    <p:cSldViewPr showGuides="1">
      <p:cViewPr varScale="1">
        <p:scale>
          <a:sx n="52" d="100"/>
          <a:sy n="52" d="100"/>
        </p:scale>
        <p:origin x="72" y="379"/>
      </p:cViewPr>
      <p:guideLst>
        <p:guide orient="horz" pos="240"/>
        <p:guide orient="horz" pos="934"/>
        <p:guide orient="horz" pos="749"/>
        <p:guide orient="horz" pos="3888"/>
        <p:guide orient="horz" pos="2160"/>
        <p:guide pos="240"/>
        <p:guide pos="432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1692" y="-930"/>
      </p:cViewPr>
      <p:guideLst>
        <p:guide orient="horz" pos="2880"/>
        <p:guide pos="2160"/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ECBC33E-7492-47EF-814C-A80BE9487D9C}" type="datetimeFigureOut">
              <a:rPr lang="en-US"/>
              <a:t>1/12/2021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6C65778-D36A-4DB5-8AC3-355954F055D9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322588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947DF80-D345-4C6A-B0F8-E6F03195C21B}" type="datetimeFigureOut">
              <a:rPr lang="en-US"/>
              <a:pPr/>
              <a:t>1/12/2021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4375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0625642-F0AF-4361-B339-24EC26CA9B06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3994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4375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625642-F0AF-4361-B339-24EC26CA9B06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9002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4375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625642-F0AF-4361-B339-24EC26CA9B06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6186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625642-F0AF-4361-B339-24EC26CA9B06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0688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A71B8-7238-4EE6-81A7-D2C2CD7312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37DC9B-E6B9-46F6-A810-E042BC80F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A44583-BF18-4944-8BD5-0DE0BCDE4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B6786-4C35-41E0-9876-D5ECAF977F86}" type="datetimeFigureOut">
              <a:rPr lang="en-US" smtClean="0"/>
              <a:t>1/12/2021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01556D-AF7C-4048-90C7-8ED231835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B94880-2100-4BF4-A2B2-1E2F39321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5F605-D76F-49D6-B7A3-2C4C4061D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712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70008-1AA3-4F79-AD6E-BB689B4AA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C9B9DD-91EB-4FAB-B389-91EF027E0E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33B3C8-424E-4951-A9FF-C3FA1A5F7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B6786-4C35-41E0-9876-D5ECAF977F86}" type="datetimeFigureOut">
              <a:rPr lang="en-US" smtClean="0"/>
              <a:t>1/12/2021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7640DB-4DE7-45C5-8F1A-2DC1424CA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4B30D1-D292-412C-8F79-9D76B79DE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DBD4D-7B7B-4EC0-AB6E-424933B04FE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795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B2CD2-B1AB-4733-99E9-FCA7FEE2E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73EF3F-2FC3-47A1-A60D-6358ACB811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0CBE7A-8E92-4176-B909-8D6B0758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B6786-4C35-41E0-9876-D5ECAF977F86}" type="datetimeFigureOut">
              <a:rPr lang="en-US" smtClean="0"/>
              <a:t>1/12/2021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4A6D14-B017-4532-9871-FCD4F5F77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138E7C-7CB2-4974-BEAA-991A871B6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DBD4D-7B7B-4EC0-AB6E-424933B04FE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505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65DAB-A0A2-417A-B398-2D2ACC2FD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E67A5F-7BA7-4FA8-9958-22B5D92A6B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D7A272-AC0C-405D-8F88-8E493ED3E4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C5EE96-4A12-4324-9C01-53721B0DF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B6786-4C35-41E0-9876-D5ECAF977F86}" type="datetimeFigureOut">
              <a:rPr lang="en-US" smtClean="0"/>
              <a:t>1/12/2021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1B217A-B695-4480-A921-9471CF8F4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1A071B-C658-418F-9301-C0191443B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DBD4D-7B7B-4EC0-AB6E-424933B04FE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790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51DEF-F3D2-43D0-95F2-CCDB57EF2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43689F-7B4D-4CB3-8C60-F62F2BD7B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FD3EA8-3ED1-4F3D-84BA-71658AF27F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9B063A-2456-4791-A55E-2B147E405A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F495A4-5271-41B0-857A-E9508960E1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3F4584-74E8-417E-A101-A021D7646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B6786-4C35-41E0-9876-D5ECAF977F86}" type="datetimeFigureOut">
              <a:rPr lang="en-US" smtClean="0"/>
              <a:t>1/12/2021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E2EC2B-F2BD-4376-B92C-F6D09C5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E09442-D1FA-4854-B61A-2F3A39B56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DBD4D-7B7B-4EC0-AB6E-424933B04FE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003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4C8D9-83A8-4829-B91F-9B16888EB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D6ABDB-7E66-4CCC-A3DE-B852E5171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B6786-4C35-41E0-9876-D5ECAF977F86}" type="datetimeFigureOut">
              <a:rPr lang="en-US" smtClean="0"/>
              <a:t>1/12/2021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D6B498-B997-4F05-AFF9-56D75461F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D58C69-06CB-438C-A673-448103166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DBD4D-7B7B-4EC0-AB6E-424933B04FE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0542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23FDAD-D38B-48F8-9F54-22DA5193B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B6786-4C35-41E0-9876-D5ECAF977F86}" type="datetimeFigureOut">
              <a:rPr lang="en-US" smtClean="0"/>
              <a:t>1/12/2021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3726AE-44A6-4569-A730-4D0B1C5EF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2A0079-E760-41AF-9FFD-7DC44A6BA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DBD4D-7B7B-4EC0-AB6E-424933B04FE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467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38436-805D-4FF5-B982-B2A6FA334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B4E1BA-C672-4878-88C0-C0265D59EB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052EC3-A691-414F-B96D-66952C1E8F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889BB9-1CF7-41ED-8F69-79551F501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B6786-4C35-41E0-9876-D5ECAF977F86}" type="datetimeFigureOut">
              <a:rPr lang="en-US" smtClean="0"/>
              <a:t>1/12/2021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D22BD-6078-499B-847B-A3F584957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6E7B24-2A28-47DF-A5F4-9A095993A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DBD4D-7B7B-4EC0-AB6E-424933B04FE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783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0B786-B67D-49D2-B858-E6333AFEC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9EC2E1-F07E-4C0F-805C-1251AC8FE7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16F228-5805-4819-AA6F-5009015BAF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E132B6-1812-43C7-A6BC-E4B338DCC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B6786-4C35-41E0-9876-D5ECAF977F86}" type="datetimeFigureOut">
              <a:rPr lang="en-US" smtClean="0"/>
              <a:t>1/12/2021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7D9219-7A3E-48AD-9C6C-4277E7F99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DEDF5B-C3F5-4C19-BFAA-9FE42F790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DBD4D-7B7B-4EC0-AB6E-424933B04FE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441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08D47-35CF-444A-BC4D-968BDFD7A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BCC453-C9DF-4FD4-9322-ADF745E2A5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F5CCBF-3A33-472E-9405-407B5F593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B6786-4C35-41E0-9876-D5ECAF977F86}" type="datetimeFigureOut">
              <a:rPr lang="en-US" smtClean="0"/>
              <a:t>1/12/2021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2BEBD6-EF2C-47A5-9DAF-0577A00C1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942062-BDD7-4E81-984F-BF0264E34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DBD4D-7B7B-4EC0-AB6E-424933B04FE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930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9B3B00-F5BA-498B-ABA2-53C9D47C9C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3F4B56-C8AD-486A-B54F-A9816B02DB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095712-C73C-428A-BFDD-46D41C73E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B6786-4C35-41E0-9876-D5ECAF977F86}" type="datetimeFigureOut">
              <a:rPr lang="en-US" smtClean="0"/>
              <a:t>1/12/2021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2992CC-D616-4CDA-8FF9-CAACC4BAD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C84021-D3A3-4C61-8745-1638C8D16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DBD4D-7B7B-4EC0-AB6E-424933B04FE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4861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 with D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58488" y="1981200"/>
            <a:ext cx="4827912" cy="642938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>
                <a:solidFill>
                  <a:schemeClr val="bg2"/>
                </a:solidFill>
              </a:defRPr>
            </a:lvl1pPr>
          </a:lstStyle>
          <a:p>
            <a:r>
              <a:t>Type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58488" y="2777705"/>
            <a:ext cx="3989712" cy="727496"/>
          </a:xfrm>
        </p:spPr>
        <p:txBody>
          <a:bodyPr lIns="0" tIns="0" rIns="0" bIns="0">
            <a:noAutofit/>
          </a:bodyPr>
          <a:lstStyle>
            <a:lvl1pPr marL="0" indent="0" algn="l">
              <a:spcBef>
                <a:spcPts val="0"/>
              </a:spcBef>
              <a:buNone/>
              <a:defRPr>
                <a:solidFill>
                  <a:srgbClr val="163D22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Type Subtitle/Sub-brand/Business Here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658492" y="4035377"/>
            <a:ext cx="2980843" cy="296862"/>
          </a:xfrm>
        </p:spPr>
        <p:txBody>
          <a:bodyPr lIns="0" tIns="0" rIns="0" bIns="0" anchor="ctr"/>
          <a:lstStyle>
            <a:lvl1pPr marL="0" indent="0">
              <a:spcBef>
                <a:spcPts val="0"/>
              </a:spcBef>
              <a:buNone/>
              <a:defRPr sz="1600">
                <a:solidFill>
                  <a:srgbClr val="163D22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1600"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1600">
                <a:latin typeface="+mj-lt"/>
              </a:defRPr>
            </a:lvl3pPr>
            <a:lvl4pPr marL="0" indent="0">
              <a:spcBef>
                <a:spcPts val="0"/>
              </a:spcBef>
              <a:buNone/>
              <a:defRPr sz="1600">
                <a:latin typeface="+mj-lt"/>
              </a:defRPr>
            </a:lvl4pPr>
            <a:lvl5pPr marL="0" indent="0">
              <a:spcBef>
                <a:spcPts val="0"/>
              </a:spcBef>
              <a:buNone/>
              <a:defRPr sz="1600">
                <a:latin typeface="+mj-lt"/>
              </a:defRPr>
            </a:lvl5pPr>
          </a:lstStyle>
          <a:p>
            <a:pPr lvl="0"/>
            <a:r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7401080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4771508" y="6252882"/>
            <a:ext cx="2909455" cy="476026"/>
          </a:xfrm>
          <a:prstGeom prst="rect">
            <a:avLst/>
          </a:prstGeom>
        </p:spPr>
        <p:txBody>
          <a:bodyPr lIns="82058" tIns="41029" rIns="82058" bIns="41029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86641D-CDE1-4E3E-82D6-4D284D07D77A}" type="slidenum">
              <a:rPr lang="en-US" smtClean="0">
                <a:solidFill>
                  <a:srgbClr val="6A737B"/>
                </a:solidFill>
              </a:rPr>
              <a:pPr/>
              <a:t>‹#›</a:t>
            </a:fld>
            <a:endParaRPr lang="en-US" dirty="0">
              <a:solidFill>
                <a:srgbClr val="6A737B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2"/>
          </p:nvPr>
        </p:nvSpPr>
        <p:spPr/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35428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2143BE0-6C1B-4312-99FA-8975B83E9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2B3CC2-03E3-4D3D-B619-727F09C373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A2F8DF-1A16-4EA0-A6B1-C6513BF6BE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78760F-2C50-43D5-8F7D-926AC2B721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C71978-63CF-4D5C-8857-4C641A05CF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BDBD4D-7B7B-4EC0-AB6E-424933B04FE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MSIPCMContentMarking" descr="{&quot;HashCode&quot;:439207315,&quot;Placement&quot;:&quot;Footer&quot;}">
            <a:extLst>
              <a:ext uri="{FF2B5EF4-FFF2-40B4-BE49-F238E27FC236}">
                <a16:creationId xmlns:a16="http://schemas.microsoft.com/office/drawing/2014/main" id="{042918FA-1C23-485E-86A9-BE4EFDE3A51F}"/>
              </a:ext>
            </a:extLst>
          </p:cNvPr>
          <p:cNvSpPr txBox="1"/>
          <p:nvPr userDrawn="1"/>
        </p:nvSpPr>
        <p:spPr>
          <a:xfrm>
            <a:off x="0" y="6595656"/>
            <a:ext cx="678298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</a:rPr>
              <a:t>Internal</a:t>
            </a:r>
          </a:p>
        </p:txBody>
      </p:sp>
    </p:spTree>
    <p:extLst>
      <p:ext uri="{BB962C8B-B14F-4D97-AF65-F5344CB8AC3E}">
        <p14:creationId xmlns:p14="http://schemas.microsoft.com/office/powerpoint/2010/main" val="2522350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48AAB80-EFC6-49F9-95B1-6D9144B761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0754" y="2596612"/>
            <a:ext cx="3553156" cy="41089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143000"/>
            <a:ext cx="6705600" cy="1453613"/>
          </a:xfrm>
        </p:spPr>
        <p:txBody>
          <a:bodyPr/>
          <a:lstStyle/>
          <a:p>
            <a:r>
              <a:rPr lang="en-US" sz="6000" b="1" dirty="0">
                <a:solidFill>
                  <a:srgbClr val="00BA20"/>
                </a:solidFill>
                <a:latin typeface="+mn-lt"/>
              </a:rPr>
              <a:t>Root Cause Analysis</a:t>
            </a:r>
            <a:br>
              <a:rPr lang="en-US" sz="2800" dirty="0"/>
            </a:br>
            <a:endParaRPr lang="en-US" sz="2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2672929"/>
            <a:ext cx="5486400" cy="844012"/>
          </a:xfrm>
        </p:spPr>
        <p:txBody>
          <a:bodyPr/>
          <a:lstStyle/>
          <a:p>
            <a:r>
              <a:rPr lang="en-US" sz="2800" dirty="0"/>
              <a:t>An overview of Root Cause Analysis and its applications </a:t>
            </a:r>
            <a:r>
              <a:rPr lang="en-US" sz="1200" dirty="0"/>
              <a:t> </a:t>
            </a:r>
          </a:p>
          <a:p>
            <a:endParaRPr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33400" y="4267200"/>
            <a:ext cx="3200400" cy="304800"/>
          </a:xfrm>
        </p:spPr>
        <p:txBody>
          <a:bodyPr>
            <a:normAutofit/>
          </a:bodyPr>
          <a:lstStyle/>
          <a:p>
            <a:r>
              <a:rPr lang="en-US" sz="1800" dirty="0"/>
              <a:t>December 10, 2020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E8448-C0A4-4A13-9F80-6854E7736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200"/>
            <a:ext cx="6781800" cy="1066804"/>
          </a:xfrm>
        </p:spPr>
        <p:txBody>
          <a:bodyPr/>
          <a:lstStyle/>
          <a:p>
            <a:r>
              <a:rPr lang="en-US" b="1" dirty="0">
                <a:solidFill>
                  <a:srgbClr val="00BA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Executive Summary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3FFA28-67ED-4474-ADF7-71D79135A53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286886" y="7341056"/>
            <a:ext cx="694532" cy="182880"/>
          </a:xfrm>
        </p:spPr>
        <p:txBody>
          <a:bodyPr/>
          <a:lstStyle/>
          <a:p>
            <a:fld id="{8C86641D-CDE1-4E3E-82D6-4D284D07D77A}" type="slidenum">
              <a:rPr lang="en-US" smtClean="0">
                <a:solidFill>
                  <a:srgbClr val="6A737B"/>
                </a:solidFill>
              </a:rPr>
              <a:pPr/>
              <a:t>2</a:t>
            </a:fld>
            <a:endParaRPr lang="en-US" dirty="0">
              <a:solidFill>
                <a:srgbClr val="6A737B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FD529B0-DFF5-4BA8-9E35-F8607F05663E}"/>
              </a:ext>
            </a:extLst>
          </p:cNvPr>
          <p:cNvSpPr txBox="1"/>
          <p:nvPr/>
        </p:nvSpPr>
        <p:spPr>
          <a:xfrm>
            <a:off x="308035" y="1143004"/>
            <a:ext cx="4416366" cy="3696331"/>
          </a:xfrm>
          <a:prstGeom prst="roundRect">
            <a:avLst/>
          </a:prstGeom>
          <a:solidFill>
            <a:schemeClr val="lt1">
              <a:alpha val="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lnSpc>
                <a:spcPct val="95000"/>
              </a:lnSpc>
              <a:buFont typeface="Wingdings" panose="05000000000000000000" pitchFamily="2" charset="2"/>
              <a:buChar char="q"/>
            </a:pP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altLang="en-US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Root Cause Analysis is an approach for identifying the underlying causes and identifying effective solutions. 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altLang="en-US" sz="1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altLang="en-US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 solving, incident investigation and root cause analysis are all fundamentally connected by three basic questions: 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sz="1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What's the problem?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 did it happen?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will be done to prevent it?</a:t>
            </a:r>
            <a:r>
              <a:rPr lang="en-US" alt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7A31DD-EABA-44CA-A380-F6C30F3EC9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9151" y="3048000"/>
            <a:ext cx="4192588" cy="2474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871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72926-6C0F-4B1D-8D8D-507C6F010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7150"/>
            <a:ext cx="7886700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BA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Cause Mapping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A5D6A8-5A65-47D0-8893-F916E8E2FB0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86641D-CDE1-4E3E-82D6-4D284D07D77A}" type="slidenum">
              <a:rPr lang="en-US" smtClean="0">
                <a:solidFill>
                  <a:srgbClr val="6A737B"/>
                </a:solidFill>
              </a:rPr>
              <a:pPr/>
              <a:t>3</a:t>
            </a:fld>
            <a:endParaRPr lang="en-US" dirty="0">
              <a:solidFill>
                <a:srgbClr val="6A737B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8397DF-651B-461B-AD01-C2F7F757F262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pPr>
              <a:spcBef>
                <a:spcPct val="55000"/>
              </a:spcBef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US" alt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Cause Map can provide a simple visual explanation of all the causes that were required to produce the incident. </a:t>
            </a:r>
          </a:p>
          <a:p>
            <a:pPr>
              <a:spcBef>
                <a:spcPct val="55000"/>
              </a:spcBef>
              <a:buClr>
                <a:schemeClr val="accent1"/>
              </a:buClr>
              <a:buFont typeface="Courier New" panose="02070309020205020404" pitchFamily="49" charset="0"/>
              <a:buChar char="o"/>
            </a:pPr>
            <a:endParaRPr lang="en-US" altLang="en-US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55000"/>
              </a:spcBef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US" alt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altLang="en-US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root</a:t>
            </a:r>
            <a:r>
              <a:rPr lang="en-US" alt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is the system of causes that reveals all of the different options for solutions.</a:t>
            </a:r>
          </a:p>
          <a:p>
            <a:endParaRPr lang="en-US" dirty="0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2CCBF6CD-D280-42AC-ACA8-A55B2D9457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57462" y="3200400"/>
            <a:ext cx="4029075" cy="23145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9872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B76D7-CE5A-475F-A470-55AB3198A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3652"/>
            <a:ext cx="7886700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BA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Using a Cause Map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EC3007-2893-46C7-ADF2-CC781A77650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86641D-CDE1-4E3E-82D6-4D284D07D77A}" type="slidenum">
              <a:rPr lang="en-US" smtClean="0">
                <a:solidFill>
                  <a:srgbClr val="6A737B"/>
                </a:solidFill>
              </a:rPr>
              <a:pPr/>
              <a:t>4</a:t>
            </a:fld>
            <a:endParaRPr lang="en-US" dirty="0">
              <a:solidFill>
                <a:srgbClr val="6A737B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E9242-CDAC-4B16-A25D-EBA0AB7BD411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85800" y="1482726"/>
            <a:ext cx="7772400" cy="5091112"/>
          </a:xfrm>
        </p:spPr>
        <p:txBody>
          <a:bodyPr/>
          <a:lstStyle/>
          <a:p>
            <a:pPr marL="457200" indent="-457200">
              <a:buNone/>
            </a:pPr>
            <a:r>
              <a:rPr lang="en-US" altLang="en-US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 how do we build a cause map?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 on the left. Read to the right saying "was caused by" in place of the arrows.  Investigating a problem begins with the problem and then backs into the causes by asking Why questions.</a:t>
            </a:r>
            <a:br>
              <a:rPr lang="en-US" alt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alt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alt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alt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/>
            <a:endParaRPr lang="en-US" altLang="en-US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None/>
            </a:pPr>
            <a:r>
              <a:rPr lang="en-US" alt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457200" indent="-457200">
              <a:buNone/>
            </a:pPr>
            <a:endParaRPr lang="en-US" altLang="en-US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None/>
            </a:pPr>
            <a:r>
              <a:rPr lang="en-US" altLang="en-US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Problem: </a:t>
            </a:r>
            <a:r>
              <a:rPr lang="en-US" alt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report was sent late.</a:t>
            </a:r>
          </a:p>
          <a:p>
            <a:pPr marL="457200" indent="-457200">
              <a:buNone/>
            </a:pPr>
            <a:r>
              <a:rPr lang="en-US" alt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Why?</a:t>
            </a:r>
          </a:p>
          <a:p>
            <a:pPr marL="457200" indent="-457200">
              <a:buNone/>
            </a:pPr>
            <a:r>
              <a:rPr lang="en-US" alt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Because of workload.</a:t>
            </a:r>
          </a:p>
          <a:p>
            <a:pPr marL="457200" indent="-457200">
              <a:buNone/>
            </a:pPr>
            <a:endParaRPr lang="en-US" altLang="en-US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 real world problems often have far worse results….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0FF0ED-E10A-4A62-90A8-54601A6EC8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200400"/>
            <a:ext cx="3886200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8417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71136-CD9C-46B8-9D63-1980DACF7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" y="15240"/>
            <a:ext cx="7886700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BA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Cause Map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BEDCE02-922E-482B-BD04-06A6D31568E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86641D-CDE1-4E3E-82D6-4D284D07D77A}" type="slidenum">
              <a:rPr lang="en-US" smtClean="0">
                <a:solidFill>
                  <a:srgbClr val="6A737B"/>
                </a:solidFill>
              </a:rPr>
              <a:pPr/>
              <a:t>5</a:t>
            </a:fld>
            <a:endParaRPr lang="en-US" dirty="0">
              <a:solidFill>
                <a:srgbClr val="6A737B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BA5635-2745-4DD9-9D83-F8639E68B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613" y="1205348"/>
            <a:ext cx="8458200" cy="5512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933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BBE7B-EDA7-47EB-9641-292B2FD4C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" y="57150"/>
            <a:ext cx="7886700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BA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Whys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8B63D9-FDE7-48C5-9ED6-9EAE88C325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86641D-CDE1-4E3E-82D6-4D284D07D77A}" type="slidenum">
              <a:rPr lang="en-US" smtClean="0">
                <a:solidFill>
                  <a:srgbClr val="6A737B"/>
                </a:solidFill>
              </a:rPr>
              <a:pPr/>
              <a:t>6</a:t>
            </a:fld>
            <a:endParaRPr lang="en-US" dirty="0">
              <a:solidFill>
                <a:srgbClr val="6A737B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C18F45-2D6E-4FC3-8F82-6F227A8A8674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28650" y="1295400"/>
            <a:ext cx="7886700" cy="4881563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en-US" alt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Going back to our original problem, the next question, "Why were there workload issues?“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altLang="en-US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can keep asking “Why” until we get to the real root cause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altLang="en-US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Writing down 5-Whys, shown below, is a great way to start an investigation because it's so simple.</a:t>
            </a:r>
            <a:br>
              <a:rPr lang="en-US" altLang="en-US" dirty="0"/>
            </a:br>
            <a:br>
              <a:rPr lang="en-US" altLang="en-US" dirty="0"/>
            </a:br>
            <a:endParaRPr lang="en-US" altLang="en-US" dirty="0"/>
          </a:p>
          <a:p>
            <a:endParaRPr lang="en-US" altLang="en-US" dirty="0">
              <a:solidFill>
                <a:schemeClr val="tx2"/>
              </a:solidFill>
            </a:endParaRP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38E2AD8F-601C-40E9-A0C1-9AD9486202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581400"/>
            <a:ext cx="8686800" cy="82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6864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BE045-143D-4E53-98A6-A663AFFAF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" y="53339"/>
            <a:ext cx="7886700" cy="1325563"/>
          </a:xfrm>
        </p:spPr>
        <p:txBody>
          <a:bodyPr/>
          <a:lstStyle/>
          <a:p>
            <a:r>
              <a:rPr lang="en-US" b="1" dirty="0">
                <a:solidFill>
                  <a:srgbClr val="00BA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Whys – cont.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BA3C3D-7BF0-448D-84CF-805CAA60F17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86641D-CDE1-4E3E-82D6-4D284D07D77A}" type="slidenum">
              <a:rPr lang="en-US" smtClean="0">
                <a:solidFill>
                  <a:srgbClr val="6A737B"/>
                </a:solidFill>
              </a:rPr>
              <a:pPr/>
              <a:t>7</a:t>
            </a:fld>
            <a:endParaRPr lang="en-US" dirty="0">
              <a:solidFill>
                <a:srgbClr val="6A737B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DF8C01-AB4F-4CB9-A70F-B2B3F3197B8C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en-US" alt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 was the report sent late? Because of workload issues.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altLang="en-US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 are there workload issues? Because reports take too long to be generated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altLang="en-US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 do they take so long? Because there are so many manual adjustments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altLang="en-US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 are there so many manual adjustments? Because the process is so manual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altLang="en-US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 is the process so manual? Because the team doesn't have the expertise to automate it.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411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E20F2-57E8-4037-829A-81BEC0321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9370"/>
            <a:ext cx="7886700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BA20"/>
                </a:solidFill>
              </a:rPr>
              <a:t>Fishbone Diagrams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CCDC75-E7AE-45A5-93E8-410549ADF3F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86641D-CDE1-4E3E-82D6-4D284D07D77A}" type="slidenum">
              <a:rPr lang="en-US" smtClean="0">
                <a:solidFill>
                  <a:srgbClr val="6A737B"/>
                </a:solidFill>
              </a:rPr>
              <a:pPr/>
              <a:t>8</a:t>
            </a:fld>
            <a:endParaRPr lang="en-US" dirty="0">
              <a:solidFill>
                <a:srgbClr val="6A737B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050276-5490-4721-B3DA-0D879E96A9F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707073" y="1524000"/>
            <a:ext cx="8153400" cy="4689474"/>
          </a:xfrm>
        </p:spPr>
        <p:txBody>
          <a:bodyPr/>
          <a:lstStyle/>
          <a:p>
            <a:pPr>
              <a:buNone/>
            </a:pPr>
            <a:r>
              <a:rPr lang="en-US" altLang="en-US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Another way to tackle this is through the use of a Fishbone diagram.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fishbone starts with just one, single problem which doesn't reflect the nature of real world issues. 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Mixes causes and possible causes without specifying evidence. </a:t>
            </a:r>
          </a:p>
        </p:txBody>
      </p:sp>
      <p:graphicFrame>
        <p:nvGraphicFramePr>
          <p:cNvPr id="5" name="Object 12">
            <a:extLst>
              <a:ext uri="{FF2B5EF4-FFF2-40B4-BE49-F238E27FC236}">
                <a16:creationId xmlns:a16="http://schemas.microsoft.com/office/drawing/2014/main" id="{2BC08A6C-3245-4524-BE5E-8AF4F45076C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5293659"/>
              </p:ext>
            </p:extLst>
          </p:nvPr>
        </p:nvGraphicFramePr>
        <p:xfrm>
          <a:off x="3713163" y="3200400"/>
          <a:ext cx="5181600" cy="318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8" name="Visio" r:id="rId3" imgW="8427110" imgH="5179487" progId="Visio.Drawing.11">
                  <p:embed/>
                </p:oleObj>
              </mc:Choice>
              <mc:Fallback>
                <p:oleObj name="Visio" r:id="rId3" imgW="8427110" imgH="5179487" progId="Visio.Drawing.11">
                  <p:embed/>
                  <p:pic>
                    <p:nvPicPr>
                      <p:cNvPr id="45068" name="Object 12">
                        <a:extLst>
                          <a:ext uri="{FF2B5EF4-FFF2-40B4-BE49-F238E27FC236}">
                            <a16:creationId xmlns:a16="http://schemas.microsoft.com/office/drawing/2014/main" id="{1F141911-35D0-4747-950F-E78244028CF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3163" y="3200400"/>
                        <a:ext cx="5181600" cy="3184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flat" cmpd="sng" algn="ctr">
                            <a:solidFill>
                              <a:schemeClr val="accent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AFD715C-9FF0-4927-9018-B971AF649387}"/>
              </a:ext>
            </a:extLst>
          </p:cNvPr>
          <p:cNvSpPr txBox="1"/>
          <p:nvPr/>
        </p:nvSpPr>
        <p:spPr>
          <a:xfrm>
            <a:off x="716916" y="3581400"/>
            <a:ext cx="3778884" cy="3152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7738" indent="-237738" defTabSz="914377">
              <a:lnSpc>
                <a:spcPct val="95000"/>
              </a:lnSpc>
              <a:spcBef>
                <a:spcPts val="2600"/>
              </a:spcBef>
              <a:buClr>
                <a:schemeClr val="tx1"/>
              </a:buClr>
              <a:buSzPct val="80000"/>
              <a:buFont typeface="Courier New" panose="02070309020205020404" pitchFamily="49" charset="0"/>
              <a:buChar char="o"/>
            </a:pPr>
            <a:r>
              <a:rPr lang="en-US" altLang="en-U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Breaks apart the fundamental cause-and-effect relationships within an issue by grouping the causes into general categories, </a:t>
            </a:r>
            <a:r>
              <a:rPr lang="en-US" altLang="en-U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eg</a:t>
            </a:r>
            <a:r>
              <a:rPr lang="en-US" altLang="en-U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defTabSz="914377">
              <a:lnSpc>
                <a:spcPct val="95000"/>
              </a:lnSpc>
              <a:spcBef>
                <a:spcPts val="1200"/>
              </a:spcBef>
              <a:buClr>
                <a:schemeClr val="tx1"/>
              </a:buClr>
              <a:buSzPct val="80000"/>
            </a:pPr>
            <a:endParaRPr lang="en-US" altLang="en-U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defTabSz="914377">
              <a:lnSpc>
                <a:spcPct val="95000"/>
              </a:lnSpc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People</a:t>
            </a:r>
          </a:p>
          <a:p>
            <a:pPr marL="742950" lvl="1" indent="-285750" defTabSz="914377">
              <a:lnSpc>
                <a:spcPct val="95000"/>
              </a:lnSpc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Technology</a:t>
            </a:r>
          </a:p>
          <a:p>
            <a:pPr marL="742950" lvl="1" indent="-285750" defTabSz="914377">
              <a:lnSpc>
                <a:spcPct val="95000"/>
              </a:lnSpc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 </a:t>
            </a:r>
          </a:p>
          <a:p>
            <a:pPr marL="742950" lvl="1" indent="-285750" defTabSz="914377">
              <a:lnSpc>
                <a:spcPct val="95000"/>
              </a:lnSpc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</a:t>
            </a:r>
          </a:p>
          <a:p>
            <a:pPr defTabSz="914377">
              <a:lnSpc>
                <a:spcPct val="95000"/>
              </a:lnSpc>
              <a:spcBef>
                <a:spcPts val="2600"/>
              </a:spcBef>
              <a:buClr>
                <a:schemeClr val="tx1"/>
              </a:buClr>
              <a:buSzPct val="80000"/>
            </a:pPr>
            <a:r>
              <a:rPr lang="en-US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Example: The Boeing 737 Max debacle…</a:t>
            </a:r>
          </a:p>
        </p:txBody>
      </p:sp>
    </p:spTree>
    <p:extLst>
      <p:ext uri="{BB962C8B-B14F-4D97-AF65-F5344CB8AC3E}">
        <p14:creationId xmlns:p14="http://schemas.microsoft.com/office/powerpoint/2010/main" val="676489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135C5-8699-45BB-8E20-E6B5F9ED3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4291"/>
            <a:ext cx="7886700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BA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of a Fishbone Diagram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557DA3B-26D1-41B3-B929-5E73B83E047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86641D-CDE1-4E3E-82D6-4D284D07D77A}" type="slidenum">
              <a:rPr lang="en-US" smtClean="0">
                <a:solidFill>
                  <a:srgbClr val="6A737B"/>
                </a:solidFill>
              </a:rPr>
              <a:pPr/>
              <a:t>9</a:t>
            </a:fld>
            <a:endParaRPr lang="en-US" dirty="0">
              <a:solidFill>
                <a:srgbClr val="6A737B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8D9DB3-3C8F-4DEE-AA50-6D2EEA50BA2D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838200" y="2107255"/>
            <a:ext cx="7431009" cy="4362124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951B8197-40CB-42C9-B7BB-EEF3B940E5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10774"/>
            <a:ext cx="8742363" cy="5061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3920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1747A-7D58-4BC9-A1E8-FCED6F47F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" y="0"/>
            <a:ext cx="7886700" cy="1325563"/>
          </a:xfrm>
        </p:spPr>
        <p:txBody>
          <a:bodyPr/>
          <a:lstStyle/>
          <a:p>
            <a:r>
              <a:rPr lang="en-US" b="1" dirty="0">
                <a:solidFill>
                  <a:srgbClr val="00BA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Determining if an RCA is Required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9AA1014-94B8-495E-9B75-A24DA66DD10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86641D-CDE1-4E3E-82D6-4D284D07D77A}" type="slidenum">
              <a:rPr lang="en-US" smtClean="0">
                <a:solidFill>
                  <a:srgbClr val="6A737B"/>
                </a:solidFill>
              </a:rPr>
              <a:pPr/>
              <a:t>10</a:t>
            </a:fld>
            <a:endParaRPr lang="en-US" dirty="0">
              <a:solidFill>
                <a:srgbClr val="6A737B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A68E71-3557-47AC-991C-77004E134E49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85800" y="1482726"/>
            <a:ext cx="3886200" cy="5091112"/>
          </a:xfrm>
        </p:spPr>
        <p:txBody>
          <a:bodyPr/>
          <a:lstStyle/>
          <a:p>
            <a:pPr>
              <a:lnSpc>
                <a:spcPct val="70000"/>
              </a:lnSpc>
              <a:buNone/>
            </a:pP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en-US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to determine which situations are candidates for root cause analysis:</a:t>
            </a:r>
          </a:p>
          <a:p>
            <a:pPr>
              <a:lnSpc>
                <a:spcPct val="70000"/>
              </a:lnSpc>
              <a:buNone/>
            </a:pPr>
            <a:endParaRPr lang="en-US" altLang="en-US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 has a high level of </a:t>
            </a:r>
            <a:r>
              <a:rPr lang="en-US" altLang="en-US" b="1" dirty="0">
                <a:solidFill>
                  <a:srgbClr val="00BA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complexity.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altLang="en-US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 crosses </a:t>
            </a:r>
            <a:r>
              <a:rPr lang="en-US" altLang="en-US" b="1" dirty="0">
                <a:solidFill>
                  <a:srgbClr val="00BA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multiple teams </a:t>
            </a:r>
            <a:r>
              <a:rPr lang="en-US" alt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service providers.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altLang="en-US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 is </a:t>
            </a:r>
            <a:r>
              <a:rPr lang="en-US" altLang="en-US" b="1" dirty="0">
                <a:solidFill>
                  <a:srgbClr val="00BA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recurring</a:t>
            </a:r>
            <a:r>
              <a:rPr lang="en-US" alt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and/or was part of a previous RCA.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altLang="en-US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 is part of an identified problem </a:t>
            </a:r>
            <a:r>
              <a:rPr lang="en-US" altLang="en-US" b="1" dirty="0">
                <a:solidFill>
                  <a:srgbClr val="00BA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trend.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altLang="en-US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b="1" dirty="0">
                <a:solidFill>
                  <a:srgbClr val="00BA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Initial efforts </a:t>
            </a:r>
            <a:r>
              <a:rPr lang="en-US" alt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identify the cause or remedy the problem have </a:t>
            </a:r>
            <a:r>
              <a:rPr lang="en-US" altLang="en-US" b="1" dirty="0">
                <a:solidFill>
                  <a:srgbClr val="00BA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been successful.</a:t>
            </a:r>
          </a:p>
          <a:p>
            <a:endParaRPr lang="en-US" dirty="0"/>
          </a:p>
        </p:txBody>
      </p:sp>
      <p:pic>
        <p:nvPicPr>
          <p:cNvPr id="6" name="Picture 5" descr="Asian student writing on blackboard with chalk in classroom">
            <a:extLst>
              <a:ext uri="{FF2B5EF4-FFF2-40B4-BE49-F238E27FC236}">
                <a16:creationId xmlns:a16="http://schemas.microsoft.com/office/drawing/2014/main" id="{49E86F72-43AE-4081-8F11-B466C4356FF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" t="-22296" r="53994" b="13341"/>
          <a:stretch/>
        </p:blipFill>
        <p:spPr>
          <a:xfrm>
            <a:off x="4708843" y="-182880"/>
            <a:ext cx="4206240" cy="667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308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miling woman holding file folder at the office">
            <a:extLst>
              <a:ext uri="{FF2B5EF4-FFF2-40B4-BE49-F238E27FC236}">
                <a16:creationId xmlns:a16="http://schemas.microsoft.com/office/drawing/2014/main" id="{170C414D-C553-4E1E-9618-D178A387124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57" r="472"/>
          <a:stretch/>
        </p:blipFill>
        <p:spPr>
          <a:xfrm>
            <a:off x="5120641" y="1330853"/>
            <a:ext cx="3840480" cy="49932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2273920-3560-4296-BC65-7EF25F120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290"/>
            <a:ext cx="7886700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BA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a Nutshell…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31C70B-BEE4-43DE-B23C-25161E01B92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86641D-CDE1-4E3E-82D6-4D284D07D77A}" type="slidenum">
              <a:rPr lang="en-US" smtClean="0">
                <a:solidFill>
                  <a:srgbClr val="6A737B"/>
                </a:solidFill>
              </a:rPr>
              <a:pPr/>
              <a:t>11</a:t>
            </a:fld>
            <a:endParaRPr lang="en-US" dirty="0">
              <a:solidFill>
                <a:srgbClr val="6A737B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DA50F6-E9C1-4D58-AC10-0BAB81F4E170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85800" y="1482726"/>
            <a:ext cx="4419600" cy="4689474"/>
          </a:xfrm>
        </p:spPr>
        <p:txBody>
          <a:bodyPr>
            <a:normAutofit lnSpcReduction="10000"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rgbClr val="00BA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Define</a:t>
            </a:r>
            <a:r>
              <a:rPr lang="en-US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problem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rgbClr val="00BA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Gather</a:t>
            </a:r>
            <a:r>
              <a:rPr lang="en-US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data/evidence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rgbClr val="00BA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Identify</a:t>
            </a:r>
            <a:r>
              <a:rPr lang="en-US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issues that contributed to the problem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rgbClr val="00BA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</a:t>
            </a:r>
            <a:r>
              <a:rPr lang="en-US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root causes – i.e. if this is removed, will the problem stop?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rgbClr val="00BA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 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solution – recommendations that prevent a repetition of the problem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rgbClr val="00BA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</a:t>
            </a:r>
            <a:r>
              <a:rPr lang="en-US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recommendations/changes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rgbClr val="00BA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Observe</a:t>
            </a:r>
            <a:r>
              <a:rPr lang="en-US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recommended solutions in practice to ensure effectiveness</a:t>
            </a:r>
          </a:p>
        </p:txBody>
      </p:sp>
    </p:spTree>
    <p:extLst>
      <p:ext uri="{BB962C8B-B14F-4D97-AF65-F5344CB8AC3E}">
        <p14:creationId xmlns:p14="http://schemas.microsoft.com/office/powerpoint/2010/main" val="1065486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A18C0-1195-4624-84A9-289F09EF7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" y="23018"/>
            <a:ext cx="7886700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BA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Benefits of Root Cause Analysis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97A5015-97D2-4ED9-ABD9-3A6DC701A97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86641D-CDE1-4E3E-82D6-4D284D07D77A}" type="slidenum">
              <a:rPr lang="en-US" smtClean="0">
                <a:solidFill>
                  <a:srgbClr val="6A737B"/>
                </a:solidFill>
              </a:rPr>
              <a:pPr/>
              <a:t>12</a:t>
            </a:fld>
            <a:endParaRPr lang="en-US" dirty="0">
              <a:solidFill>
                <a:srgbClr val="6A737B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1AD81F-3033-40AB-8EBE-AE1A0E3B741F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85800" y="1084263"/>
            <a:ext cx="3751580" cy="4689474"/>
          </a:xfrm>
        </p:spPr>
        <p:txBody>
          <a:bodyPr>
            <a:no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alt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Recurring problems are fixed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altLang="en-US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Additional objective analysis can be provided to management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altLang="en-US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Recommendations that management might not have considered can be made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altLang="en-US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Previously unknown risks can be identified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altLang="en-US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Problems are resolved faster and more efficiently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altLang="en-US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right people are looking at the issue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altLang="en-US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Stakeholders will be more satisfied with problem resolution</a:t>
            </a:r>
          </a:p>
        </p:txBody>
      </p:sp>
      <p:pic>
        <p:nvPicPr>
          <p:cNvPr id="9" name="Picture 8" descr="Soccer ball in goal">
            <a:extLst>
              <a:ext uri="{FF2B5EF4-FFF2-40B4-BE49-F238E27FC236}">
                <a16:creationId xmlns:a16="http://schemas.microsoft.com/office/drawing/2014/main" id="{4D97BBAC-4DC9-4A2B-8F7D-7FD8829CBE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98" t="-9750" r="31399" b="9750"/>
          <a:stretch/>
        </p:blipFill>
        <p:spPr>
          <a:xfrm>
            <a:off x="4551680" y="479326"/>
            <a:ext cx="4389120" cy="609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53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TD 2017">
      <a:dk1>
        <a:srgbClr val="6A737B"/>
      </a:dk1>
      <a:lt1>
        <a:sysClr val="window" lastClr="FFFFFF"/>
      </a:lt1>
      <a:dk2>
        <a:srgbClr val="000000"/>
      </a:dk2>
      <a:lt2>
        <a:srgbClr val="00A221"/>
      </a:lt2>
      <a:accent1>
        <a:srgbClr val="808083"/>
      </a:accent1>
      <a:accent2>
        <a:srgbClr val="E8B400"/>
      </a:accent2>
      <a:accent3>
        <a:srgbClr val="8CC63F"/>
      </a:accent3>
      <a:accent4>
        <a:srgbClr val="619ABC"/>
      </a:accent4>
      <a:accent5>
        <a:srgbClr val="9D9DA1"/>
      </a:accent5>
      <a:accent6>
        <a:srgbClr val="EDC45F"/>
      </a:accent6>
      <a:hlink>
        <a:srgbClr val="003600"/>
      </a:hlink>
      <a:folHlink>
        <a:srgbClr val="00005E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DI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1270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  <a:custClrLst>
    <a:custClr name="Grey 100%">
      <a:srgbClr val="808083"/>
    </a:custClr>
    <a:custClr name="Orange 100%">
      <a:srgbClr val="E8B400"/>
    </a:custClr>
    <a:custClr name="Fresh Green 100%">
      <a:srgbClr val="8CC63F"/>
    </a:custClr>
    <a:custClr name="Blue 100%">
      <a:srgbClr val="619ABC"/>
    </a:custClr>
    <a:custClr name="blank">
      <a:srgbClr val="FFFFFF"/>
    </a:custClr>
    <a:custClr name="Logo Green 100%">
      <a:srgbClr val="00B624"/>
    </a:custClr>
    <a:custClr name="Dark Green 100%">
      <a:srgbClr val="163D22"/>
    </a:custClr>
    <a:custClr name="blank">
      <a:srgbClr val="FFFFFF"/>
    </a:custClr>
    <a:custClr name="blank">
      <a:srgbClr val="FFFFFF"/>
    </a:custClr>
    <a:custClr name="blank">
      <a:srgbClr val="FFFFFF"/>
    </a:custClr>
    <a:custClr name="Grey 75%">
      <a:srgbClr val="9D9DA1"/>
    </a:custClr>
    <a:custClr name="Orange 75%">
      <a:srgbClr val="EDC45F"/>
    </a:custClr>
    <a:custClr name="Fresh Green 75%">
      <a:srgbClr val="AAD572"/>
    </a:custClr>
    <a:custClr name="Blue 75%">
      <a:srgbClr val="83AECB"/>
    </a:custClr>
    <a:custClr name="blank">
      <a:srgbClr val="FFFFFF"/>
    </a:custClr>
    <a:custClr name="Logo Green 75%">
      <a:srgbClr val="86CA72"/>
    </a:custClr>
    <a:custClr name="Dark Green 75%">
      <a:srgbClr val="3E6856"/>
    </a:custClr>
    <a:custClr name="blank">
      <a:srgbClr val="FFFFFF"/>
    </a:custClr>
    <a:custClr name="blank">
      <a:srgbClr val="FFFFFF"/>
    </a:custClr>
    <a:custClr name="blank">
      <a:srgbClr val="FFFFFF"/>
    </a:custClr>
    <a:custClr name="Grey 50%">
      <a:srgbClr val="BCBBBF"/>
    </a:custClr>
    <a:custClr name="Orange 50%">
      <a:srgbClr val="F2D58F"/>
    </a:custClr>
    <a:custClr name="Fresh Green 50%">
      <a:srgbClr val="C5E19D"/>
    </a:custClr>
    <a:custClr name="Blue 50%">
      <a:srgbClr val="A7C4DA"/>
    </a:custClr>
    <a:custClr name="blank">
      <a:srgbClr val="FFFFFF"/>
    </a:custClr>
    <a:custClr name="Logo Green 50%">
      <a:srgbClr val="AED99E"/>
    </a:custClr>
    <a:custClr name="Dark Green 50%">
      <a:srgbClr val="739283"/>
    </a:custClr>
    <a:custClr name="blank">
      <a:srgbClr val="FFFFFF"/>
    </a:custClr>
    <a:custClr name="blank">
      <a:srgbClr val="FFFFFF"/>
    </a:custClr>
    <a:custClr name="blank">
      <a:srgbClr val="FFFFFF"/>
    </a:custClr>
    <a:custClr name="Grey 25%">
      <a:srgbClr val="DCDCDE"/>
    </a:custClr>
    <a:custClr name="Orange 25%">
      <a:srgbClr val="F8E7C2"/>
    </a:custClr>
    <a:custClr name="Fresh Green 20%">
      <a:srgbClr val="EDF5E0"/>
    </a:custClr>
    <a:custClr name="Blue 25%">
      <a:srgbClr val="CEDDEA"/>
    </a:custClr>
    <a:custClr name="blank">
      <a:srgbClr val="FFFFFF"/>
    </a:custClr>
    <a:custClr name="Logo Green 20%">
      <a:srgbClr val="E6F1E0"/>
    </a:custClr>
    <a:custClr name="Dark Green 10%">
      <a:srgbClr val="E0EBE7"/>
    </a:custClr>
    <a:custClr name="blank">
      <a:srgbClr val="FFFFFF"/>
    </a:custClr>
    <a:custClr name="blank">
      <a:srgbClr val="FFFFFF"/>
    </a:custClr>
    <a:custClr name="blank">
      <a:srgbClr val="FFFFFF"/>
    </a:custClr>
    <a:custClr name="Font">
      <a:srgbClr val="6A737B"/>
    </a:custClr>
    <a:custClr name="Lines (Black)">
      <a:srgbClr val="000000"/>
    </a:custClr>
    <a:custClr name="Background (White)">
      <a:srgbClr val="FFFFFF"/>
    </a:custClr>
  </a:custClrLst>
</a:theme>
</file>

<file path=ppt/theme/theme3.xml><?xml version="1.0" encoding="utf-8"?>
<a:theme xmlns:a="http://schemas.openxmlformats.org/drawingml/2006/main" name="Office Theme">
  <a:themeElements>
    <a:clrScheme name="TD 2017">
      <a:dk1>
        <a:srgbClr val="6A737B"/>
      </a:dk1>
      <a:lt1>
        <a:sysClr val="window" lastClr="FFFFFF"/>
      </a:lt1>
      <a:dk2>
        <a:srgbClr val="000000"/>
      </a:dk2>
      <a:lt2>
        <a:srgbClr val="00A221"/>
      </a:lt2>
      <a:accent1>
        <a:srgbClr val="808083"/>
      </a:accent1>
      <a:accent2>
        <a:srgbClr val="E8B400"/>
      </a:accent2>
      <a:accent3>
        <a:srgbClr val="8CC63F"/>
      </a:accent3>
      <a:accent4>
        <a:srgbClr val="619ABC"/>
      </a:accent4>
      <a:accent5>
        <a:srgbClr val="9D9DA1"/>
      </a:accent5>
      <a:accent6>
        <a:srgbClr val="EDC45F"/>
      </a:accent6>
      <a:hlink>
        <a:srgbClr val="003600"/>
      </a:hlink>
      <a:folHlink>
        <a:srgbClr val="00005E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DI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1270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  <a:custClrLst>
    <a:custClr name="Grey 100%">
      <a:srgbClr val="808083"/>
    </a:custClr>
    <a:custClr name="Orange 100%">
      <a:srgbClr val="E8B400"/>
    </a:custClr>
    <a:custClr name="Fresh Green 100%">
      <a:srgbClr val="8CC63F"/>
    </a:custClr>
    <a:custClr name="Blue 100%">
      <a:srgbClr val="619ABC"/>
    </a:custClr>
    <a:custClr name="blank">
      <a:srgbClr val="FFFFFF"/>
    </a:custClr>
    <a:custClr name="Logo Green 100%">
      <a:srgbClr val="00B624"/>
    </a:custClr>
    <a:custClr name="Dark Green 100%">
      <a:srgbClr val="163D22"/>
    </a:custClr>
    <a:custClr name="blank">
      <a:srgbClr val="FFFFFF"/>
    </a:custClr>
    <a:custClr name="blank">
      <a:srgbClr val="FFFFFF"/>
    </a:custClr>
    <a:custClr name="blank">
      <a:srgbClr val="FFFFFF"/>
    </a:custClr>
    <a:custClr name="Grey 75%">
      <a:srgbClr val="9D9DA1"/>
    </a:custClr>
    <a:custClr name="Orange 75%">
      <a:srgbClr val="EDC45F"/>
    </a:custClr>
    <a:custClr name="Fresh Green 75%">
      <a:srgbClr val="AAD572"/>
    </a:custClr>
    <a:custClr name="Blue 75%">
      <a:srgbClr val="83AECB"/>
    </a:custClr>
    <a:custClr name="blank">
      <a:srgbClr val="FFFFFF"/>
    </a:custClr>
    <a:custClr name="Logo Green 75%">
      <a:srgbClr val="86CA72"/>
    </a:custClr>
    <a:custClr name="Dark Green 75%">
      <a:srgbClr val="3E6856"/>
    </a:custClr>
    <a:custClr name="blank">
      <a:srgbClr val="FFFFFF"/>
    </a:custClr>
    <a:custClr name="blank">
      <a:srgbClr val="FFFFFF"/>
    </a:custClr>
    <a:custClr name="blank">
      <a:srgbClr val="FFFFFF"/>
    </a:custClr>
    <a:custClr name="Grey 50%">
      <a:srgbClr val="BCBBBF"/>
    </a:custClr>
    <a:custClr name="Orange 50%">
      <a:srgbClr val="F2D58F"/>
    </a:custClr>
    <a:custClr name="Fresh Green 50%">
      <a:srgbClr val="C5E19D"/>
    </a:custClr>
    <a:custClr name="Blue 50%">
      <a:srgbClr val="A7C4DA"/>
    </a:custClr>
    <a:custClr name="blank">
      <a:srgbClr val="FFFFFF"/>
    </a:custClr>
    <a:custClr name="Logo Green 50%">
      <a:srgbClr val="AED99E"/>
    </a:custClr>
    <a:custClr name="Dark Green 50%">
      <a:srgbClr val="739283"/>
    </a:custClr>
    <a:custClr name="blank">
      <a:srgbClr val="FFFFFF"/>
    </a:custClr>
    <a:custClr name="blank">
      <a:srgbClr val="FFFFFF"/>
    </a:custClr>
    <a:custClr name="blank">
      <a:srgbClr val="FFFFFF"/>
    </a:custClr>
    <a:custClr name="Grey 25%">
      <a:srgbClr val="DCDCDE"/>
    </a:custClr>
    <a:custClr name="Orange 25%">
      <a:srgbClr val="F8E7C2"/>
    </a:custClr>
    <a:custClr name="Fresh Green 20%">
      <a:srgbClr val="EDF5E0"/>
    </a:custClr>
    <a:custClr name="Blue 25%">
      <a:srgbClr val="CEDDEA"/>
    </a:custClr>
    <a:custClr name="blank">
      <a:srgbClr val="FFFFFF"/>
    </a:custClr>
    <a:custClr name="Logo Green 20%">
      <a:srgbClr val="E6F1E0"/>
    </a:custClr>
    <a:custClr name="Dark Green 10%">
      <a:srgbClr val="E0EBE7"/>
    </a:custClr>
    <a:custClr name="blank">
      <a:srgbClr val="FFFFFF"/>
    </a:custClr>
    <a:custClr name="blank">
      <a:srgbClr val="FFFFFF"/>
    </a:custClr>
    <a:custClr name="blank">
      <a:srgbClr val="FFFFFF"/>
    </a:custClr>
    <a:custClr name="Font">
      <a:srgbClr val="6A737B"/>
    </a:custClr>
    <a:custClr name="Lines (Black)">
      <a:srgbClr val="000000"/>
    </a:custClr>
    <a:custClr name="Background (White)">
      <a:srgbClr val="FFFFFF"/>
    </a:custClr>
  </a:custClr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CE323745209244ACCE2270E5DFAC8B" ma:contentTypeVersion="13" ma:contentTypeDescription="Create a new document." ma:contentTypeScope="" ma:versionID="3cf4ff40a20db7cd39e4529e83857919">
  <xsd:schema xmlns:xsd="http://www.w3.org/2001/XMLSchema" xmlns:xs="http://www.w3.org/2001/XMLSchema" xmlns:p="http://schemas.microsoft.com/office/2006/metadata/properties" xmlns:ns3="3164d892-b0d1-41eb-b100-1f559f2f6037" xmlns:ns4="a480ea57-0a50-4f1f-befa-7fe28474fcda" targetNamespace="http://schemas.microsoft.com/office/2006/metadata/properties" ma:root="true" ma:fieldsID="b07bee7c4c1fd93d973aa51f64208b87" ns3:_="" ns4:_="">
    <xsd:import namespace="3164d892-b0d1-41eb-b100-1f559f2f6037"/>
    <xsd:import namespace="a480ea57-0a50-4f1f-befa-7fe28474fcd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64d892-b0d1-41eb-b100-1f559f2f60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80ea57-0a50-4f1f-befa-7fe28474fcd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B9046CB-035A-4B99-9A79-CF8D55AE44C9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3164d892-b0d1-41eb-b100-1f559f2f6037"/>
    <ds:schemaRef ds:uri="http://purl.org/dc/terms/"/>
    <ds:schemaRef ds:uri="http://schemas.openxmlformats.org/package/2006/metadata/core-properties"/>
    <ds:schemaRef ds:uri="a480ea57-0a50-4f1f-befa-7fe28474fcda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85A033BA-CD87-477E-A763-FACCB821A7A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164d892-b0d1-41eb-b100-1f559f2f6037"/>
    <ds:schemaRef ds:uri="a480ea57-0a50-4f1f-befa-7fe28474fc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AB8EA9A-5471-45C8-9C58-753202C1A5E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79734</TotalTime>
  <Words>385</Words>
  <Application>Microsoft Office PowerPoint</Application>
  <PresentationFormat>On-screen Show (4:3)</PresentationFormat>
  <Paragraphs>110</Paragraphs>
  <Slides>12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Courier New</vt:lpstr>
      <vt:lpstr>Wingdings</vt:lpstr>
      <vt:lpstr>Office Theme</vt:lpstr>
      <vt:lpstr>Visio</vt:lpstr>
      <vt:lpstr>Root Cause Analysis </vt:lpstr>
      <vt:lpstr>Executive Summary</vt:lpstr>
      <vt:lpstr>Cause Mapping</vt:lpstr>
      <vt:lpstr>Using a Cause Map</vt:lpstr>
      <vt:lpstr>Sample Cause Map</vt:lpstr>
      <vt:lpstr>5 Whys</vt:lpstr>
      <vt:lpstr>5 Whys – cont.</vt:lpstr>
      <vt:lpstr>Fishbone Diagrams</vt:lpstr>
      <vt:lpstr>Sample of a Fishbone Diagram</vt:lpstr>
      <vt:lpstr>Determining if an RCA is Required</vt:lpstr>
      <vt:lpstr>In a Nutshell…</vt:lpstr>
      <vt:lpstr>Benefits of Root Cause Analysis</vt:lpstr>
    </vt:vector>
  </TitlesOfParts>
  <Company>TD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 Title Here</dc:title>
  <dc:creator>Holden, Mark</dc:creator>
  <cp:keywords>Public</cp:keywords>
  <cp:lastModifiedBy>Cremins, Tom</cp:lastModifiedBy>
  <cp:revision>833</cp:revision>
  <cp:lastPrinted>2019-09-03T12:31:11Z</cp:lastPrinted>
  <dcterms:created xsi:type="dcterms:W3CDTF">2017-08-25T21:10:08Z</dcterms:created>
  <dcterms:modified xsi:type="dcterms:W3CDTF">2021-01-13T00:53:19Z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02665802-1af4-4294-a7a3-026993ee89f5</vt:lpwstr>
  </property>
  <property fmtid="{D5CDD505-2E9C-101B-9397-08002B2CF9AE}" pid="3" name="TDDCSClassification">
    <vt:lpwstr>Public</vt:lpwstr>
  </property>
  <property fmtid="{D5CDD505-2E9C-101B-9397-08002B2CF9AE}" pid="4" name="kjhasxiQ">
    <vt:lpwstr>Public</vt:lpwstr>
  </property>
  <property fmtid="{D5CDD505-2E9C-101B-9397-08002B2CF9AE}" pid="5" name="MSIP_Label_88c63503-0fb3-4712-a32e-7ecb4b7d79e8_Enabled">
    <vt:lpwstr>True</vt:lpwstr>
  </property>
  <property fmtid="{D5CDD505-2E9C-101B-9397-08002B2CF9AE}" pid="6" name="MSIP_Label_88c63503-0fb3-4712-a32e-7ecb4b7d79e8_SiteId">
    <vt:lpwstr>d9da684f-2c03-432a-a7b6-ed714ffc7683</vt:lpwstr>
  </property>
  <property fmtid="{D5CDD505-2E9C-101B-9397-08002B2CF9AE}" pid="7" name="MSIP_Label_88c63503-0fb3-4712-a32e-7ecb4b7d79e8_Ref">
    <vt:lpwstr>https://api.informationprotection.azure.com/api/d9da684f-2c03-432a-a7b6-ed714ffc7683</vt:lpwstr>
  </property>
  <property fmtid="{D5CDD505-2E9C-101B-9397-08002B2CF9AE}" pid="8" name="MSIP_Label_88c63503-0fb3-4712-a32e-7ecb4b7d79e8_SetBy">
    <vt:lpwstr>Richard.Merer@tdsecurities.com</vt:lpwstr>
  </property>
  <property fmtid="{D5CDD505-2E9C-101B-9397-08002B2CF9AE}" pid="9" name="MSIP_Label_88c63503-0fb3-4712-a32e-7ecb4b7d79e8_SetDate">
    <vt:lpwstr>2019-03-29T10:13:49.3726189-04:00</vt:lpwstr>
  </property>
  <property fmtid="{D5CDD505-2E9C-101B-9397-08002B2CF9AE}" pid="10" name="MSIP_Label_88c63503-0fb3-4712-a32e-7ecb4b7d79e8_Name">
    <vt:lpwstr>Internal</vt:lpwstr>
  </property>
  <property fmtid="{D5CDD505-2E9C-101B-9397-08002B2CF9AE}" pid="11" name="MSIP_Label_88c63503-0fb3-4712-a32e-7ecb4b7d79e8_Application">
    <vt:lpwstr>Microsoft Azure Information Protection</vt:lpwstr>
  </property>
  <property fmtid="{D5CDD505-2E9C-101B-9397-08002B2CF9AE}" pid="12" name="MSIP_Label_88c63503-0fb3-4712-a32e-7ecb4b7d79e8_Extended_MSFT_Method">
    <vt:lpwstr>Automatic</vt:lpwstr>
  </property>
  <property fmtid="{D5CDD505-2E9C-101B-9397-08002B2CF9AE}" pid="13" name="TD_Classification">
    <vt:lpwstr>Internal</vt:lpwstr>
  </property>
  <property fmtid="{D5CDD505-2E9C-101B-9397-08002B2CF9AE}" pid="14" name="ContentTypeId">
    <vt:lpwstr>0x010100C4CE323745209244ACCE2270E5DFAC8B</vt:lpwstr>
  </property>
</Properties>
</file>